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18" r:id="rId2"/>
  </p:sldMasterIdLst>
  <p:sldIdLst>
    <p:sldId id="256" r:id="rId3"/>
    <p:sldId id="257" r:id="rId4"/>
    <p:sldId id="258" r:id="rId5"/>
    <p:sldId id="264" r:id="rId6"/>
    <p:sldId id="259" r:id="rId7"/>
    <p:sldId id="260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75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28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84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376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5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26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190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95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70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65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526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44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550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825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544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966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503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771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97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4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19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7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6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7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55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08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31CC0-FE2E-4AC8-BC49-97E53337D9B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FAFFA6-14C1-44AB-B1B6-11B41B9985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20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0A0181-5199-E4D0-6B9E-BA0A72473446}"/>
              </a:ext>
            </a:extLst>
          </p:cNvPr>
          <p:cNvSpPr txBox="1"/>
          <p:nvPr/>
        </p:nvSpPr>
        <p:spPr>
          <a:xfrm>
            <a:off x="1242391" y="3011557"/>
            <a:ext cx="87559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500" dirty="0"/>
              <a:t>S</a:t>
            </a:r>
            <a:r>
              <a:rPr kumimoji="1" lang="ja-JP" altLang="en-US" sz="3500" dirty="0"/>
              <a:t>＆</a:t>
            </a:r>
            <a:r>
              <a:rPr kumimoji="1" lang="en-US" altLang="ja-JP" sz="3500" dirty="0"/>
              <a:t>D</a:t>
            </a:r>
            <a:r>
              <a:rPr kumimoji="1" lang="ja-JP" altLang="en-US" sz="3500" dirty="0"/>
              <a:t>　テクニカルアカデミー　　会社案内</a:t>
            </a:r>
          </a:p>
        </p:txBody>
      </p:sp>
    </p:spTree>
    <p:extLst>
      <p:ext uri="{BB962C8B-B14F-4D97-AF65-F5344CB8AC3E}">
        <p14:creationId xmlns:p14="http://schemas.microsoft.com/office/powerpoint/2010/main" val="25111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23C29BA-8E34-2C7C-50CE-F63347100692}"/>
              </a:ext>
            </a:extLst>
          </p:cNvPr>
          <p:cNvSpPr/>
          <p:nvPr/>
        </p:nvSpPr>
        <p:spPr>
          <a:xfrm>
            <a:off x="0" y="222865"/>
            <a:ext cx="12192000" cy="6000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</a:rPr>
              <a:t>　　</a:t>
            </a:r>
            <a:r>
              <a:rPr kumimoji="1" lang="ja-JP" altLang="en-US" sz="2500" b="1" dirty="0">
                <a:solidFill>
                  <a:schemeClr val="tx1"/>
                </a:solidFill>
              </a:rPr>
              <a:t>代表あいさつ　　　　　　　　　　　　　　　　　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5EC1A3-BC83-35F3-02D1-5620E591E731}"/>
              </a:ext>
            </a:extLst>
          </p:cNvPr>
          <p:cNvSpPr txBox="1"/>
          <p:nvPr/>
        </p:nvSpPr>
        <p:spPr>
          <a:xfrm>
            <a:off x="4099562" y="1188720"/>
            <a:ext cx="818685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初めまして、</a:t>
            </a:r>
            <a:r>
              <a:rPr kumimoji="1" lang="en-US" altLang="ja-JP" sz="2400" dirty="0"/>
              <a:t>S</a:t>
            </a:r>
            <a:r>
              <a:rPr kumimoji="1" lang="ja-JP" altLang="en-US" sz="2400" dirty="0"/>
              <a:t>＆</a:t>
            </a:r>
            <a:r>
              <a:rPr kumimoji="1" lang="en-US" altLang="ja-JP" sz="2400" dirty="0"/>
              <a:t>D</a:t>
            </a:r>
            <a:r>
              <a:rPr kumimoji="1" lang="ja-JP" altLang="en-US" sz="2400" dirty="0"/>
              <a:t>テクニカルアカデミーの田中です。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この度</a:t>
            </a:r>
            <a:r>
              <a:rPr kumimoji="1" lang="en-US" altLang="ja-JP" sz="2400" dirty="0"/>
              <a:t>60</a:t>
            </a:r>
            <a:r>
              <a:rPr kumimoji="1" lang="ja-JP" altLang="en-US" sz="2400" dirty="0"/>
              <a:t>歳の定年を迎えるにあたり一念発起し起業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させて頂く事となりました。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私はこれまで物流会社にて安全管理の業務に就かせて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頂き多くの経験、知識、資格を得る事が出来ました。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これからはそれらを活かし、物流業界のみならず、多種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多様な業種の「安全対策」「救命措置」「防災対策」の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お力になれればと考えております。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何卒宜しくお願い致します。</a:t>
            </a:r>
            <a:endParaRPr kumimoji="1"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EF2734-D2C9-D1C4-A51E-33E19750DD04}"/>
              </a:ext>
            </a:extLst>
          </p:cNvPr>
          <p:cNvSpPr txBox="1"/>
          <p:nvPr/>
        </p:nvSpPr>
        <p:spPr>
          <a:xfrm>
            <a:off x="8020878" y="284385"/>
            <a:ext cx="40623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/>
              <a:t>S</a:t>
            </a:r>
            <a:r>
              <a:rPr kumimoji="1" lang="ja-JP" altLang="en-US" sz="2500" dirty="0"/>
              <a:t>＆</a:t>
            </a:r>
            <a:r>
              <a:rPr kumimoji="1" lang="en-US" altLang="ja-JP" sz="2500" dirty="0"/>
              <a:t>D</a:t>
            </a:r>
            <a:r>
              <a:rPr kumimoji="1" lang="ja-JP" altLang="en-US" sz="2500" dirty="0"/>
              <a:t>テクニカルアカデミー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96A6888-589C-7C24-00A2-358344952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8128" y="1917507"/>
            <a:ext cx="5102750" cy="36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23C29BA-8E34-2C7C-50CE-F63347100692}"/>
              </a:ext>
            </a:extLst>
          </p:cNvPr>
          <p:cNvSpPr/>
          <p:nvPr/>
        </p:nvSpPr>
        <p:spPr>
          <a:xfrm>
            <a:off x="0" y="222865"/>
            <a:ext cx="12192000" cy="6000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起業に至った思い　　　　　　　　　　　　　　　　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60F964-EE12-6124-6B44-B3B56EC9FF65}"/>
              </a:ext>
            </a:extLst>
          </p:cNvPr>
          <p:cNvSpPr txBox="1"/>
          <p:nvPr/>
        </p:nvSpPr>
        <p:spPr>
          <a:xfrm>
            <a:off x="8020878" y="284385"/>
            <a:ext cx="40623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/>
              <a:t>S</a:t>
            </a:r>
            <a:r>
              <a:rPr kumimoji="1" lang="ja-JP" altLang="en-US" sz="2500" dirty="0"/>
              <a:t>＆</a:t>
            </a:r>
            <a:r>
              <a:rPr kumimoji="1" lang="en-US" altLang="ja-JP" sz="2500" dirty="0"/>
              <a:t>D</a:t>
            </a:r>
            <a:r>
              <a:rPr kumimoji="1" lang="ja-JP" altLang="en-US" sz="2500" dirty="0"/>
              <a:t>テクニカルアカデミー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FAB3958-3ACB-618F-C1A7-CAB59E8BD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13" y="5038840"/>
            <a:ext cx="2665374" cy="165544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4659CFD-1744-1E15-CE86-26880315A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13" y="991436"/>
            <a:ext cx="2665374" cy="165544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2A7BFC5-1BB0-7F32-A3B8-3FDA8B810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65" y="3015138"/>
            <a:ext cx="2665374" cy="165544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27808A-F011-8496-FF71-C771BE4A9470}"/>
              </a:ext>
            </a:extLst>
          </p:cNvPr>
          <p:cNvSpPr txBox="1"/>
          <p:nvPr/>
        </p:nvSpPr>
        <p:spPr>
          <a:xfrm>
            <a:off x="191313" y="1195297"/>
            <a:ext cx="8494633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近年、完全自動化に向けた技術が進歩してきております。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しかし、事故が完全になくなる事もなく技術の進歩に乗じて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これまで経験した事の無い類の事故が増えております。</a:t>
            </a:r>
            <a:endParaRPr kumimoji="1" lang="en-US" altLang="ja-JP" sz="2400" dirty="0"/>
          </a:p>
          <a:p>
            <a:endParaRPr kumimoji="1" lang="en-US" altLang="ja-JP" sz="1000" dirty="0"/>
          </a:p>
          <a:p>
            <a:r>
              <a:rPr kumimoji="1" lang="ja-JP" altLang="en-US" sz="2400" dirty="0"/>
              <a:t>昨今、ニュースなどで幼い命が奪われると言う事故が後を絶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たず非常に心を痛めております。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持論では御座いますが、現時点では事故の殆どがヒューマン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エラーとなります。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このヒューマンエラーをなくすにはやはり「人」の意識を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変える以外にないと考えております。</a:t>
            </a:r>
          </a:p>
        </p:txBody>
      </p:sp>
    </p:spTree>
    <p:extLst>
      <p:ext uri="{BB962C8B-B14F-4D97-AF65-F5344CB8AC3E}">
        <p14:creationId xmlns:p14="http://schemas.microsoft.com/office/powerpoint/2010/main" val="7841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23C29BA-8E34-2C7C-50CE-F63347100692}"/>
              </a:ext>
            </a:extLst>
          </p:cNvPr>
          <p:cNvSpPr/>
          <p:nvPr/>
        </p:nvSpPr>
        <p:spPr>
          <a:xfrm>
            <a:off x="0" y="222865"/>
            <a:ext cx="12192000" cy="6000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起業に至った思い　　　　　　　　　　　　　　　　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60F964-EE12-6124-6B44-B3B56EC9FF65}"/>
              </a:ext>
            </a:extLst>
          </p:cNvPr>
          <p:cNvSpPr txBox="1"/>
          <p:nvPr/>
        </p:nvSpPr>
        <p:spPr>
          <a:xfrm>
            <a:off x="8020878" y="284385"/>
            <a:ext cx="40623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/>
              <a:t>S</a:t>
            </a:r>
            <a:r>
              <a:rPr kumimoji="1" lang="ja-JP" altLang="en-US" sz="2500" dirty="0"/>
              <a:t>＆</a:t>
            </a:r>
            <a:r>
              <a:rPr kumimoji="1" lang="en-US" altLang="ja-JP" sz="2500" dirty="0"/>
              <a:t>D</a:t>
            </a:r>
            <a:r>
              <a:rPr kumimoji="1" lang="ja-JP" altLang="en-US" sz="2500" dirty="0"/>
              <a:t>テクニカルアカデミー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27808A-F011-8496-FF71-C771BE4A9470}"/>
              </a:ext>
            </a:extLst>
          </p:cNvPr>
          <p:cNvSpPr txBox="1"/>
          <p:nvPr/>
        </p:nvSpPr>
        <p:spPr>
          <a:xfrm>
            <a:off x="211191" y="1016395"/>
            <a:ext cx="8802410" cy="5863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その「人の意識を変える」という事は非常にパワーのいる、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また、変えるためには知識、経験が必要となります。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このアカデミーを設立した一番の目的は事故をなくすことも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その目的の一つですが、特に「幼い命が失われる事を防ぐ！」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事にあります。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その為には物流業界に留まらず、多種多様な業種への安全に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対しての技術、知識を広める事、更に救護をする際に必要な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「心肺蘇生法」「</a:t>
            </a:r>
            <a:r>
              <a:rPr kumimoji="1" lang="en-US" altLang="ja-JP" sz="2400" dirty="0"/>
              <a:t>AED</a:t>
            </a:r>
            <a:r>
              <a:rPr kumimoji="1" lang="ja-JP" altLang="en-US" sz="2400" dirty="0"/>
              <a:t>の使用方法」「止血法」なども同時に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普及させ子供たちが安心して外を歩けるような社会にする事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に強い思いを持っております。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90791F1-82C9-2CF4-2D06-E0B026D11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0" y="4949687"/>
            <a:ext cx="3016903" cy="17034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60F7A61-D489-CA58-2A69-61191AA28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99" y="3170547"/>
            <a:ext cx="3016903" cy="158570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A655024-730F-CBA8-8548-245237E83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99" y="1170505"/>
            <a:ext cx="3016903" cy="17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23C29BA-8E34-2C7C-50CE-F63347100692}"/>
              </a:ext>
            </a:extLst>
          </p:cNvPr>
          <p:cNvSpPr/>
          <p:nvPr/>
        </p:nvSpPr>
        <p:spPr>
          <a:xfrm>
            <a:off x="0" y="222865"/>
            <a:ext cx="12192000" cy="6000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ja-JP" altLang="en-US" sz="2500" b="1" dirty="0">
                <a:solidFill>
                  <a:prstClr val="black"/>
                </a:solidFill>
                <a:latin typeface="Trebuchet MS" panose="020B0603020202020204"/>
                <a:ea typeface="メイリオ" panose="020B0604030504040204" pitchFamily="50" charset="-128"/>
              </a:rPr>
              <a:t>プロフィールと資格</a:t>
            </a: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　　　　　　　　　　　　　　　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A20958-3076-0105-33C1-4EC41CDD1274}"/>
              </a:ext>
            </a:extLst>
          </p:cNvPr>
          <p:cNvSpPr txBox="1"/>
          <p:nvPr/>
        </p:nvSpPr>
        <p:spPr>
          <a:xfrm>
            <a:off x="8020878" y="284385"/>
            <a:ext cx="40623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/>
              <a:t>S</a:t>
            </a:r>
            <a:r>
              <a:rPr kumimoji="1" lang="ja-JP" altLang="en-US" sz="2500" dirty="0"/>
              <a:t>＆</a:t>
            </a:r>
            <a:r>
              <a:rPr kumimoji="1" lang="en-US" altLang="ja-JP" sz="2500" dirty="0"/>
              <a:t>D</a:t>
            </a:r>
            <a:r>
              <a:rPr kumimoji="1" lang="ja-JP" altLang="en-US" sz="2500" dirty="0"/>
              <a:t>テクニカルアカデミー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EF7D0D-06B3-66DE-6163-8A165AC899DA}"/>
              </a:ext>
            </a:extLst>
          </p:cNvPr>
          <p:cNvSpPr txBox="1"/>
          <p:nvPr/>
        </p:nvSpPr>
        <p:spPr>
          <a:xfrm>
            <a:off x="0" y="104360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最終学歴</a:t>
            </a:r>
            <a:r>
              <a:rPr kumimoji="1"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6677B8-614C-D284-A5F1-8F67454DCCFA}"/>
              </a:ext>
            </a:extLst>
          </p:cNvPr>
          <p:cNvSpPr txBox="1"/>
          <p:nvPr/>
        </p:nvSpPr>
        <p:spPr>
          <a:xfrm>
            <a:off x="208721" y="1722437"/>
            <a:ext cx="5902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昭和</a:t>
            </a:r>
            <a:r>
              <a:rPr kumimoji="1" lang="en-US" altLang="ja-JP" sz="2400" dirty="0"/>
              <a:t>63</a:t>
            </a:r>
            <a:r>
              <a:rPr kumimoji="1" lang="ja-JP" altLang="en-US" sz="2400" dirty="0"/>
              <a:t>年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月　　大阪経済大学経済学部卒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6483D4-2668-5F82-0B43-ADB12C597D53}"/>
              </a:ext>
            </a:extLst>
          </p:cNvPr>
          <p:cNvSpPr txBox="1"/>
          <p:nvPr/>
        </p:nvSpPr>
        <p:spPr>
          <a:xfrm>
            <a:off x="-1" y="240126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保有資格</a:t>
            </a:r>
            <a:r>
              <a:rPr kumimoji="1" lang="en-US" altLang="ja-JP" sz="2400" dirty="0"/>
              <a:t>】</a:t>
            </a:r>
            <a:r>
              <a:rPr kumimoji="1" lang="ja-JP" altLang="en-US" sz="2400" dirty="0"/>
              <a:t>（順不同）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FCB6BE-6A81-6243-32BF-748F802ED08C}"/>
              </a:ext>
            </a:extLst>
          </p:cNvPr>
          <p:cNvSpPr txBox="1"/>
          <p:nvPr/>
        </p:nvSpPr>
        <p:spPr>
          <a:xfrm>
            <a:off x="51466" y="308009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・第一種衛生管理者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C4F3ED-F67C-846E-A268-FE7DE6679D77}"/>
              </a:ext>
            </a:extLst>
          </p:cNvPr>
          <p:cNvSpPr txBox="1"/>
          <p:nvPr/>
        </p:nvSpPr>
        <p:spPr>
          <a:xfrm>
            <a:off x="51466" y="3758921"/>
            <a:ext cx="514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・運行管理者　近大貨物第　</a:t>
            </a:r>
            <a:r>
              <a:rPr kumimoji="1" lang="en-US" altLang="ja-JP" sz="2400" dirty="0"/>
              <a:t>8998</a:t>
            </a:r>
            <a:r>
              <a:rPr kumimoji="1" lang="ja-JP" altLang="en-US" sz="2400" dirty="0"/>
              <a:t>号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06ACEE-CA52-680E-4402-280DD7221938}"/>
              </a:ext>
            </a:extLst>
          </p:cNvPr>
          <p:cNvSpPr txBox="1"/>
          <p:nvPr/>
        </p:nvSpPr>
        <p:spPr>
          <a:xfrm>
            <a:off x="51466" y="443774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・応急手当普及員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B5C8F4-71EA-B290-7561-DB497DB9C8F9}"/>
              </a:ext>
            </a:extLst>
          </p:cNvPr>
          <p:cNvSpPr txBox="1"/>
          <p:nvPr/>
        </p:nvSpPr>
        <p:spPr>
          <a:xfrm>
            <a:off x="78104" y="511657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・防災士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DFDD0E-5152-3D1C-FD32-DFBEB6B3FDBC}"/>
              </a:ext>
            </a:extLst>
          </p:cNvPr>
          <p:cNvSpPr txBox="1"/>
          <p:nvPr/>
        </p:nvSpPr>
        <p:spPr>
          <a:xfrm>
            <a:off x="78104" y="579540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・甲種防火管理者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B5CF35-FC41-55F4-4B8A-0B541879847A}"/>
              </a:ext>
            </a:extLst>
          </p:cNvPr>
          <p:cNvSpPr txBox="1"/>
          <p:nvPr/>
        </p:nvSpPr>
        <p:spPr>
          <a:xfrm>
            <a:off x="6182142" y="3079054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・車両系荷役運搬機械等作業指揮者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20B174-B37A-9C53-DF4E-BF9DAB9AF51C}"/>
              </a:ext>
            </a:extLst>
          </p:cNvPr>
          <p:cNvSpPr txBox="1"/>
          <p:nvPr/>
        </p:nvSpPr>
        <p:spPr>
          <a:xfrm>
            <a:off x="6182142" y="375892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・積卸し作業指揮者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10ACAF-D72F-2537-BA2C-DCECFFBF9077}"/>
              </a:ext>
            </a:extLst>
          </p:cNvPr>
          <p:cNvSpPr txBox="1"/>
          <p:nvPr/>
        </p:nvSpPr>
        <p:spPr>
          <a:xfrm>
            <a:off x="6182142" y="443774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・安全管理者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C51C9A-0A2D-F6FA-CB8D-0B61B9807C7F}"/>
              </a:ext>
            </a:extLst>
          </p:cNvPr>
          <p:cNvSpPr txBox="1"/>
          <p:nvPr/>
        </p:nvSpPr>
        <p:spPr>
          <a:xfrm>
            <a:off x="6182142" y="5116576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・ふぐ取扱登録者証（大阪府条例第</a:t>
            </a:r>
            <a:r>
              <a:rPr kumimoji="1" lang="en-US" altLang="ja-JP" sz="2400" dirty="0"/>
              <a:t>44</a:t>
            </a:r>
            <a:r>
              <a:rPr kumimoji="1" lang="ja-JP" altLang="en-US" sz="2400" dirty="0"/>
              <a:t>号）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411ECE-FED4-8E52-2094-B83D58746589}"/>
              </a:ext>
            </a:extLst>
          </p:cNvPr>
          <p:cNvSpPr txBox="1"/>
          <p:nvPr/>
        </p:nvSpPr>
        <p:spPr>
          <a:xfrm>
            <a:off x="6182142" y="579540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・他（運転免許等）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E0205297-521E-E2E8-A693-0F32AC7FE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631" y="1506788"/>
            <a:ext cx="3423542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23C29BA-8E34-2C7C-50CE-F63347100692}"/>
              </a:ext>
            </a:extLst>
          </p:cNvPr>
          <p:cNvSpPr/>
          <p:nvPr/>
        </p:nvSpPr>
        <p:spPr>
          <a:xfrm>
            <a:off x="0" y="222865"/>
            <a:ext cx="12192000" cy="6000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当社の実施できる内容　　　　　　　　　　　　　　　　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198CD7-17C7-EA69-5837-9C3554032C86}"/>
              </a:ext>
            </a:extLst>
          </p:cNvPr>
          <p:cNvSpPr txBox="1"/>
          <p:nvPr/>
        </p:nvSpPr>
        <p:spPr>
          <a:xfrm>
            <a:off x="8020878" y="284385"/>
            <a:ext cx="40623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/>
              <a:t>S</a:t>
            </a:r>
            <a:r>
              <a:rPr kumimoji="1" lang="ja-JP" altLang="en-US" sz="2500" dirty="0"/>
              <a:t>＆</a:t>
            </a:r>
            <a:r>
              <a:rPr kumimoji="1" lang="en-US" altLang="ja-JP" sz="2500" dirty="0"/>
              <a:t>D</a:t>
            </a:r>
            <a:r>
              <a:rPr kumimoji="1" lang="ja-JP" altLang="en-US" sz="2500" dirty="0"/>
              <a:t>テクニカルアカデミー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B8C258-0F0A-F4A8-8954-7EB56E94FD41}"/>
              </a:ext>
            </a:extLst>
          </p:cNvPr>
          <p:cNvSpPr txBox="1"/>
          <p:nvPr/>
        </p:nvSpPr>
        <p:spPr>
          <a:xfrm>
            <a:off x="0" y="107342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運行に関する事</a:t>
            </a:r>
            <a:r>
              <a:rPr kumimoji="1"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19F175-4019-E25F-0436-8C1193B1556C}"/>
              </a:ext>
            </a:extLst>
          </p:cNvPr>
          <p:cNvSpPr txBox="1"/>
          <p:nvPr/>
        </p:nvSpPr>
        <p:spPr>
          <a:xfrm>
            <a:off x="0" y="1785557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・ドライバー向け安全講習（座学）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BD05CA-EFF5-30A4-4AFA-F05AF7612745}"/>
              </a:ext>
            </a:extLst>
          </p:cNvPr>
          <p:cNvSpPr txBox="1"/>
          <p:nvPr/>
        </p:nvSpPr>
        <p:spPr>
          <a:xfrm>
            <a:off x="0" y="2497688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・ドライバー添乗指導（路上横乗り）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943AC6-B477-5E50-05C8-DAF390E3F93E}"/>
              </a:ext>
            </a:extLst>
          </p:cNvPr>
          <p:cNvSpPr txBox="1"/>
          <p:nvPr/>
        </p:nvSpPr>
        <p:spPr>
          <a:xfrm>
            <a:off x="0" y="3209819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庫内作業に関する事</a:t>
            </a:r>
            <a:r>
              <a:rPr kumimoji="1"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0BE9C-AFF0-3B68-AE1F-BF6728CC4FB1}"/>
              </a:ext>
            </a:extLst>
          </p:cNvPr>
          <p:cNvSpPr txBox="1"/>
          <p:nvPr/>
        </p:nvSpPr>
        <p:spPr>
          <a:xfrm>
            <a:off x="0" y="3898648"/>
            <a:ext cx="573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FL</a:t>
            </a:r>
            <a:r>
              <a:rPr kumimoji="1" lang="ja-JP" altLang="en-US" sz="2400" dirty="0"/>
              <a:t>オペレーター向け安全講習（座学）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F08C7B-25BE-6E65-0AF6-A3E61F5F5B71}"/>
              </a:ext>
            </a:extLst>
          </p:cNvPr>
          <p:cNvSpPr txBox="1"/>
          <p:nvPr/>
        </p:nvSpPr>
        <p:spPr>
          <a:xfrm>
            <a:off x="0" y="4611758"/>
            <a:ext cx="450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FL</a:t>
            </a:r>
            <a:r>
              <a:rPr kumimoji="1" lang="ja-JP" altLang="en-US" sz="2400" dirty="0"/>
              <a:t>オペレーター向け実技指導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D3D7A8-8465-0ACB-E19D-C4F29E85F6F1}"/>
              </a:ext>
            </a:extLst>
          </p:cNvPr>
          <p:cNvSpPr txBox="1"/>
          <p:nvPr/>
        </p:nvSpPr>
        <p:spPr>
          <a:xfrm>
            <a:off x="0" y="532291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防災に関する事</a:t>
            </a:r>
            <a:r>
              <a:rPr kumimoji="1"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1B9A1C-AA29-DFDF-7A11-616B1E826FF1}"/>
              </a:ext>
            </a:extLst>
          </p:cNvPr>
          <p:cNvSpPr txBox="1"/>
          <p:nvPr/>
        </p:nvSpPr>
        <p:spPr>
          <a:xfrm>
            <a:off x="0" y="603406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・防災知識全般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7C00D3-2962-B355-3B7B-23512C70A277}"/>
              </a:ext>
            </a:extLst>
          </p:cNvPr>
          <p:cNvSpPr txBox="1"/>
          <p:nvPr/>
        </p:nvSpPr>
        <p:spPr>
          <a:xfrm>
            <a:off x="6543550" y="107565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救命に関する事</a:t>
            </a:r>
            <a:r>
              <a:rPr kumimoji="1"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54CDF0-1E77-1E7D-CFEC-DD50568151B9}"/>
              </a:ext>
            </a:extLst>
          </p:cNvPr>
          <p:cNvSpPr txBox="1"/>
          <p:nvPr/>
        </p:nvSpPr>
        <p:spPr>
          <a:xfrm>
            <a:off x="6629399" y="1782071"/>
            <a:ext cx="541686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・普通救命講習</a:t>
            </a:r>
            <a:r>
              <a:rPr kumimoji="1" lang="en-US" altLang="ja-JP" sz="2400" dirty="0"/>
              <a:t>Ⅰ</a:t>
            </a:r>
            <a:r>
              <a:rPr kumimoji="1" lang="ja-JP" altLang="en-US" sz="2400" dirty="0"/>
              <a:t>・</a:t>
            </a:r>
            <a:r>
              <a:rPr kumimoji="1" lang="en-US" altLang="ja-JP" sz="2400" dirty="0"/>
              <a:t>Ⅱ</a:t>
            </a:r>
            <a:r>
              <a:rPr kumimoji="1" lang="ja-JP" altLang="en-US" sz="2400" dirty="0"/>
              <a:t>・</a:t>
            </a:r>
            <a:r>
              <a:rPr kumimoji="1" lang="en-US" altLang="ja-JP" sz="2400" dirty="0"/>
              <a:t>Ⅲ</a:t>
            </a:r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（講習終了後修了証をお渡しします）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　＜講習内容＞　心肺蘇生法　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　　　　　　　　人口呼吸の方法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　　　　　　　　</a:t>
            </a:r>
            <a:r>
              <a:rPr kumimoji="1" lang="en-US" altLang="ja-JP" sz="2400" dirty="0"/>
              <a:t>AED</a:t>
            </a:r>
            <a:r>
              <a:rPr kumimoji="1" lang="ja-JP" altLang="en-US" sz="2400" dirty="0"/>
              <a:t>の使用方法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　　　　　　　　異物除去法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　　　　　　　　止血法</a:t>
            </a:r>
          </a:p>
        </p:txBody>
      </p:sp>
    </p:spTree>
    <p:extLst>
      <p:ext uri="{BB962C8B-B14F-4D97-AF65-F5344CB8AC3E}">
        <p14:creationId xmlns:p14="http://schemas.microsoft.com/office/powerpoint/2010/main" val="5555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E2D63F5-0576-FE0C-BDA1-E7DF357C5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D3A4B568-D4FB-CEA8-D5D7-DE0BDC9E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5136841"/>
            <a:ext cx="2172101" cy="132060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7EC3790-4CC5-B49C-668E-8465CF710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52" y="2492198"/>
            <a:ext cx="2816011" cy="167699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6BA9D35-0B58-42C2-1072-CEF26FA03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043" y="1178600"/>
            <a:ext cx="2133600" cy="203132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566C5C-122C-35EA-50A7-526071BB6260}"/>
              </a:ext>
            </a:extLst>
          </p:cNvPr>
          <p:cNvSpPr/>
          <p:nvPr/>
        </p:nvSpPr>
        <p:spPr>
          <a:xfrm>
            <a:off x="0" y="222865"/>
            <a:ext cx="12192000" cy="6000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　　当社を利用して頂くメリット</a:t>
            </a: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　　　　　　　　　　　　　　　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4029D8-C3F1-1F26-AD79-03229CCC8FBB}"/>
              </a:ext>
            </a:extLst>
          </p:cNvPr>
          <p:cNvSpPr txBox="1"/>
          <p:nvPr/>
        </p:nvSpPr>
        <p:spPr>
          <a:xfrm>
            <a:off x="8020878" y="284385"/>
            <a:ext cx="40623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/>
              <a:t>S</a:t>
            </a:r>
            <a:r>
              <a:rPr kumimoji="1" lang="ja-JP" altLang="en-US" sz="2500" dirty="0"/>
              <a:t>＆</a:t>
            </a:r>
            <a:r>
              <a:rPr kumimoji="1" lang="en-US" altLang="ja-JP" sz="2500" dirty="0"/>
              <a:t>D</a:t>
            </a:r>
            <a:r>
              <a:rPr kumimoji="1" lang="ja-JP" altLang="en-US" sz="2500" dirty="0"/>
              <a:t>テクニカルアカデミー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0BD5D3-9027-CDBC-7A46-38D9CE359BC2}"/>
              </a:ext>
            </a:extLst>
          </p:cNvPr>
          <p:cNvSpPr txBox="1"/>
          <p:nvPr/>
        </p:nvSpPr>
        <p:spPr>
          <a:xfrm>
            <a:off x="0" y="945131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ドライバーさんへは</a:t>
            </a:r>
            <a:r>
              <a:rPr kumimoji="1"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305F25-581F-AB62-882E-048BD217A999}"/>
              </a:ext>
            </a:extLst>
          </p:cNvPr>
          <p:cNvSpPr txBox="1"/>
          <p:nvPr/>
        </p:nvSpPr>
        <p:spPr>
          <a:xfrm>
            <a:off x="208721" y="1406796"/>
            <a:ext cx="10146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これまで延べ数千人のプロドライバーさんの指導教育をして参りました。</a:t>
            </a:r>
            <a:endParaRPr kumimoji="1" lang="en-US" altLang="ja-JP" sz="2400" dirty="0"/>
          </a:p>
          <a:p>
            <a:endParaRPr kumimoji="1" lang="en-US" altLang="ja-JP" sz="1000" dirty="0"/>
          </a:p>
          <a:p>
            <a:r>
              <a:rPr kumimoji="1" lang="ja-JP" altLang="en-US" sz="2400" dirty="0"/>
              <a:t>その経験を活かし、配送（達）・営業・送迎等（特に送迎は人の命を預</a:t>
            </a:r>
            <a:endParaRPr kumimoji="1" lang="en-US" altLang="ja-JP" sz="2400" dirty="0"/>
          </a:p>
          <a:p>
            <a:endParaRPr kumimoji="1" lang="en-US" altLang="ja-JP" sz="1000" dirty="0"/>
          </a:p>
          <a:p>
            <a:r>
              <a:rPr kumimoji="1" lang="ja-JP" altLang="en-US" sz="2400" dirty="0"/>
              <a:t>重要な業務）ドライバーさんの運転技術を今一度基本に戻し防衛運転を</a:t>
            </a:r>
            <a:endParaRPr kumimoji="1" lang="en-US" altLang="ja-JP" sz="2400" dirty="0"/>
          </a:p>
          <a:p>
            <a:endParaRPr kumimoji="1" lang="en-US" altLang="ja-JP" sz="1000" dirty="0"/>
          </a:p>
          <a:p>
            <a:r>
              <a:rPr kumimoji="1" lang="ja-JP" altLang="en-US" sz="2400" dirty="0"/>
              <a:t>心掛けるようにするお手伝いが出来る。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BCFE8F-E6DB-7AB7-9315-ABCA429D2408}"/>
              </a:ext>
            </a:extLst>
          </p:cNvPr>
          <p:cNvSpPr txBox="1"/>
          <p:nvPr/>
        </p:nvSpPr>
        <p:spPr>
          <a:xfrm>
            <a:off x="0" y="347752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普通救命講習に関しては</a:t>
            </a:r>
            <a:r>
              <a:rPr kumimoji="1"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5003CC-426F-BB1C-F9D0-03C4D7A52DE6}"/>
              </a:ext>
            </a:extLst>
          </p:cNvPr>
          <p:cNvSpPr txBox="1"/>
          <p:nvPr/>
        </p:nvSpPr>
        <p:spPr>
          <a:xfrm>
            <a:off x="208721" y="3996556"/>
            <a:ext cx="101460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クライアント様のご都合の良い日時・場所で実施でき、消防署への計画</a:t>
            </a:r>
            <a:endParaRPr kumimoji="1" lang="en-US" altLang="ja-JP" sz="2400" dirty="0"/>
          </a:p>
          <a:p>
            <a:endParaRPr kumimoji="1" lang="en-US" altLang="ja-JP" sz="1000" dirty="0"/>
          </a:p>
          <a:p>
            <a:r>
              <a:rPr kumimoji="1" lang="ja-JP" altLang="en-US" sz="2400" dirty="0"/>
              <a:t>提出や資機材の手配も当社で行い、講習受講後に修了証をお渡し出来る。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3B327F-20BD-0545-ECE8-BFC4C3353CB4}"/>
              </a:ext>
            </a:extLst>
          </p:cNvPr>
          <p:cNvSpPr txBox="1"/>
          <p:nvPr/>
        </p:nvSpPr>
        <p:spPr>
          <a:xfrm>
            <a:off x="208721" y="5566313"/>
            <a:ext cx="1014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クライアント様と共に作り上げていく事が出来る。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8C014F9-028F-2641-F2BF-8475F672873F}"/>
              </a:ext>
            </a:extLst>
          </p:cNvPr>
          <p:cNvSpPr txBox="1"/>
          <p:nvPr/>
        </p:nvSpPr>
        <p:spPr>
          <a:xfrm>
            <a:off x="0" y="504727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防災に関しては</a:t>
            </a:r>
            <a:r>
              <a:rPr kumimoji="1"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3CEE21-9C86-3964-4C6A-D673E64692F6}"/>
              </a:ext>
            </a:extLst>
          </p:cNvPr>
          <p:cNvSpPr txBox="1"/>
          <p:nvPr/>
        </p:nvSpPr>
        <p:spPr>
          <a:xfrm>
            <a:off x="208721" y="6114201"/>
            <a:ext cx="1014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等、クライアント様主体で進める事が出来ます！</a:t>
            </a:r>
          </a:p>
        </p:txBody>
      </p:sp>
    </p:spTree>
    <p:extLst>
      <p:ext uri="{BB962C8B-B14F-4D97-AF65-F5344CB8AC3E}">
        <p14:creationId xmlns:p14="http://schemas.microsoft.com/office/powerpoint/2010/main" val="7039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0.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3.7037E-7 L 0.24063 -3.7037E-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23C29BA-8E34-2C7C-50CE-F63347100692}"/>
              </a:ext>
            </a:extLst>
          </p:cNvPr>
          <p:cNvSpPr/>
          <p:nvPr/>
        </p:nvSpPr>
        <p:spPr>
          <a:xfrm>
            <a:off x="0" y="222865"/>
            <a:ext cx="12192000" cy="6000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ja-JP" altLang="en-US" sz="2500" b="1" dirty="0">
                <a:solidFill>
                  <a:prstClr val="black"/>
                </a:solidFill>
                <a:latin typeface="Trebuchet MS" panose="020B0603020202020204"/>
                <a:ea typeface="メイリオ" panose="020B0604030504040204" pitchFamily="50" charset="-128"/>
              </a:rPr>
              <a:t>最後に</a:t>
            </a: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　　　　　　　　　　　　　　　　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6D336C-7137-BB70-D215-C1BF41D3FA6E}"/>
              </a:ext>
            </a:extLst>
          </p:cNvPr>
          <p:cNvSpPr txBox="1"/>
          <p:nvPr/>
        </p:nvSpPr>
        <p:spPr>
          <a:xfrm>
            <a:off x="8020878" y="284385"/>
            <a:ext cx="40623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/>
              <a:t>S</a:t>
            </a:r>
            <a:r>
              <a:rPr kumimoji="1" lang="ja-JP" altLang="en-US" sz="2500" dirty="0"/>
              <a:t>＆</a:t>
            </a:r>
            <a:r>
              <a:rPr kumimoji="1" lang="en-US" altLang="ja-JP" sz="2500" dirty="0"/>
              <a:t>D</a:t>
            </a:r>
            <a:r>
              <a:rPr kumimoji="1" lang="ja-JP" altLang="en-US" sz="2500" dirty="0"/>
              <a:t>テクニカルアカデミー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363DCD-A976-555A-697B-DEEDABCA23BB}"/>
              </a:ext>
            </a:extLst>
          </p:cNvPr>
          <p:cNvSpPr txBox="1"/>
          <p:nvPr/>
        </p:nvSpPr>
        <p:spPr>
          <a:xfrm>
            <a:off x="617577" y="1036071"/>
            <a:ext cx="10956846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まだ生まれたての赤ん坊状態の当社ですが、赤ん坊が故にこれから多くの事を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学び、吸収し成長していきたいと考えております。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ご縁を頂きました皆様と共に「安全・安心な社会を創る」事が出来ましたら、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これ以上の幸せは御座いません。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挨拶でも申し上げました様に、「人の意識を変える」事は簡単なようで非常に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難しい事だと私自身も実感しております。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その難しいが、「やらなければならない！」、そのお手伝いを是非させて頂き</a:t>
            </a:r>
            <a:endParaRPr kumimoji="1" lang="en-US" altLang="ja-JP" sz="2400" dirty="0"/>
          </a:p>
          <a:p>
            <a:endParaRPr kumimoji="1" lang="en-US" altLang="ja-JP" sz="1500" dirty="0"/>
          </a:p>
          <a:p>
            <a:r>
              <a:rPr kumimoji="1" lang="ja-JP" altLang="en-US" sz="2400" dirty="0"/>
              <a:t>たい、その思いを胸に邁進して参りますので宜しくお願い致します。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E11DE8-8AB7-4EE1-D0AE-CA3011B32429}"/>
              </a:ext>
            </a:extLst>
          </p:cNvPr>
          <p:cNvSpPr txBox="1"/>
          <p:nvPr/>
        </p:nvSpPr>
        <p:spPr>
          <a:xfrm>
            <a:off x="7868594" y="5821929"/>
            <a:ext cx="42146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</a:t>
            </a:r>
            <a:r>
              <a:rPr kumimoji="1" lang="ja-JP" altLang="en-US" sz="2400" dirty="0"/>
              <a:t>＆</a:t>
            </a:r>
            <a:r>
              <a:rPr kumimoji="1" lang="en-US" altLang="ja-JP" sz="2400" dirty="0"/>
              <a:t>D</a:t>
            </a:r>
            <a:r>
              <a:rPr kumimoji="1" lang="ja-JP" altLang="en-US" sz="2400" dirty="0"/>
              <a:t>　テクニカルアカデミー</a:t>
            </a:r>
            <a:endParaRPr kumimoji="1" lang="en-US" altLang="ja-JP" sz="2400" dirty="0"/>
          </a:p>
          <a:p>
            <a:endParaRPr kumimoji="1" lang="en-US" altLang="ja-JP" sz="1000" dirty="0"/>
          </a:p>
          <a:p>
            <a:r>
              <a:rPr kumimoji="1" lang="ja-JP" altLang="en-US" sz="2400" dirty="0"/>
              <a:t>　　　　代表　田中　伸穂</a:t>
            </a:r>
          </a:p>
        </p:txBody>
      </p:sp>
    </p:spTree>
    <p:extLst>
      <p:ext uri="{BB962C8B-B14F-4D97-AF65-F5344CB8AC3E}">
        <p14:creationId xmlns:p14="http://schemas.microsoft.com/office/powerpoint/2010/main" val="16475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264</TotalTime>
  <Words>851</Words>
  <Application>Microsoft Office PowerPoint</Application>
  <PresentationFormat>ワイド画面</PresentationFormat>
  <Paragraphs>136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Wingdings 2</vt:lpstr>
      <vt:lpstr>Wingdings 3</vt:lpstr>
      <vt:lpstr>HDOfficeLightV0</vt:lpstr>
      <vt:lpstr>ファセット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okn3user</dc:creator>
  <cp:lastModifiedBy>S&amp;D-Tanaka</cp:lastModifiedBy>
  <cp:revision>20</cp:revision>
  <dcterms:created xsi:type="dcterms:W3CDTF">2024-09-04T00:28:17Z</dcterms:created>
  <dcterms:modified xsi:type="dcterms:W3CDTF">2025-02-12T22:28:36Z</dcterms:modified>
</cp:coreProperties>
</file>